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30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544" userDrawn="1">
          <p15:clr>
            <a:srgbClr val="A4A3A4"/>
          </p15:clr>
        </p15:guide>
        <p15:guide id="3" orient="horz" pos="312" userDrawn="1">
          <p15:clr>
            <a:srgbClr val="A4A3A4"/>
          </p15:clr>
        </p15:guide>
        <p15:guide id="5" orient="horz" pos="410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962854-BED2-D9B8-B56B-828B6B3DA388}" name="Sasha Tcherevkoff" initials="ST" userId="0067b38e8766ff17" providerId="Windows Live"/>
  <p188:author id="{0D80B5C2-FB7D-EAAA-1606-D117F6138A96}" name="Peter Hansen" initials="PH" userId="29513dbaef3b836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5F6"/>
    <a:srgbClr val="EBEBEB"/>
    <a:srgbClr val="1F1F55"/>
    <a:srgbClr val="D9D6ED"/>
    <a:srgbClr val="FAFAFA"/>
    <a:srgbClr val="2B2D42"/>
    <a:srgbClr val="EDF2F4"/>
    <a:srgbClr val="EA0029"/>
    <a:srgbClr val="D90429"/>
    <a:srgbClr val="8D9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 autoAdjust="0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1672" y="176"/>
      </p:cViewPr>
      <p:guideLst>
        <p:guide pos="5544"/>
        <p:guide orient="horz" pos="312"/>
        <p:guide orient="horz" pos="4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7837A-99B5-5644-ADF2-DE840883F25C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C50D8-2A1C-C148-95AB-C21C2D70B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C50D8-2A1C-C148-95AB-C21C2D70B9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6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52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86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0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CF541A-94E3-FB79-894C-2BD0EDF0080B}"/>
              </a:ext>
            </a:extLst>
          </p:cNvPr>
          <p:cNvCxnSpPr>
            <a:cxnSpLocks/>
          </p:cNvCxnSpPr>
          <p:nvPr userDrawn="1"/>
        </p:nvCxnSpPr>
        <p:spPr>
          <a:xfrm>
            <a:off x="452120" y="56810"/>
            <a:ext cx="0" cy="6858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CD069B3-0D50-3C90-F587-92FDF029B869}"/>
              </a:ext>
            </a:extLst>
          </p:cNvPr>
          <p:cNvSpPr txBox="1"/>
          <p:nvPr userDrawn="1"/>
        </p:nvSpPr>
        <p:spPr>
          <a:xfrm rot="16200000">
            <a:off x="-2871397" y="3632995"/>
            <a:ext cx="62191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latin typeface="Apercu" panose="02000506040000020004" pitchFamily="2" charset="77"/>
              </a:rPr>
              <a:t> Workspace Property Trust </a:t>
            </a:r>
            <a:r>
              <a:rPr lang="en-US" sz="900" dirty="0">
                <a:solidFill>
                  <a:srgbClr val="EA0029"/>
                </a:solidFill>
                <a:latin typeface="Apercu" panose="02000506040000020004" pitchFamily="2" charset="77"/>
              </a:rPr>
              <a:t>|</a:t>
            </a:r>
            <a:r>
              <a:rPr lang="en-US" sz="900" dirty="0">
                <a:latin typeface="Apercu" panose="02000506040000020004" pitchFamily="2" charset="77"/>
              </a:rPr>
              <a:t> </a:t>
            </a:r>
            <a:r>
              <a:rPr lang="en-US" sz="900" b="0" i="0" dirty="0">
                <a:solidFill>
                  <a:schemeClr val="bg1">
                    <a:lumMod val="50000"/>
                  </a:schemeClr>
                </a:solidFill>
                <a:latin typeface="Apercu Light" panose="02000506030000020004" pitchFamily="2" charset="77"/>
              </a:rPr>
              <a:t>500 Naches Avenue SW, Renton, Washington  </a:t>
            </a:r>
            <a:r>
              <a:rPr lang="en-US" sz="900" b="1" dirty="0">
                <a:solidFill>
                  <a:srgbClr val="EA0029"/>
                </a:solidFill>
                <a:latin typeface="Apercu" panose="02000506040000020004" pitchFamily="2" charset="77"/>
              </a:rPr>
              <a:t>2023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percu" panose="02000506040000020004" pitchFamily="2" charset="77"/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20BD7D-7C8C-04C2-BB90-8833ED25213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638822"/>
            <a:ext cx="4145280" cy="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62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3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9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2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3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9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CC11DB-1C49-DD47-836F-16C1676A99C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36053A-6BB9-E04E-82F3-5F61AE55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159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501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337987A-859F-9055-556F-673D1071F6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791201"/>
            <a:ext cx="9144000" cy="1066800"/>
          </a:xfrm>
          <a:prstGeom prst="rect">
            <a:avLst/>
          </a:prstGeom>
          <a:solidFill>
            <a:srgbClr val="1F1F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10CB24-F4B5-EEDE-7E6D-5506C51DFD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088571"/>
          </a:xfrm>
          <a:prstGeom prst="rect">
            <a:avLst/>
          </a:prstGeom>
          <a:solidFill>
            <a:srgbClr val="1F1F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F0FB17-5439-B398-51AD-2C547918B1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16" r="9416"/>
          <a:stretch/>
        </p:blipFill>
        <p:spPr>
          <a:xfrm>
            <a:off x="342900" y="1289291"/>
            <a:ext cx="4076700" cy="4279417"/>
          </a:xfrm>
          <a:prstGeom prst="roundRect">
            <a:avLst>
              <a:gd name="adj" fmla="val 1749"/>
            </a:avLst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C4653C-C0EA-3AD7-33DE-51A8495DA075}"/>
              </a:ext>
            </a:extLst>
          </p:cNvPr>
          <p:cNvSpPr txBox="1">
            <a:spLocks/>
          </p:cNvSpPr>
          <p:nvPr/>
        </p:nvSpPr>
        <p:spPr>
          <a:xfrm>
            <a:off x="4599218" y="195947"/>
            <a:ext cx="5424691" cy="5987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/>
                </a:solidFill>
                <a:effectLst/>
                <a:latin typeface="HK Grotesk SemiBold" pitchFamily="2" charset="77"/>
              </a:rPr>
              <a:t>55/65 Valley Stream Parkway</a:t>
            </a:r>
          </a:p>
          <a:p>
            <a:pPr marL="0" indent="0" algn="l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HK Grotesk" pitchFamily="2" charset="77"/>
              </a:rPr>
              <a:t>Malvern, PA 19355</a:t>
            </a:r>
            <a:endParaRPr lang="en-US" sz="1400" b="0" i="0" dirty="0">
              <a:solidFill>
                <a:schemeClr val="bg1"/>
              </a:solidFill>
              <a:effectLst/>
              <a:latin typeface="HK Grotesk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800" dirty="0">
              <a:solidFill>
                <a:schemeClr val="bg1"/>
              </a:solidFill>
              <a:latin typeface="HK Grotesk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10FFBC-AE84-B624-3A9D-FB171092A547}"/>
              </a:ext>
            </a:extLst>
          </p:cNvPr>
          <p:cNvSpPr txBox="1"/>
          <p:nvPr/>
        </p:nvSpPr>
        <p:spPr>
          <a:xfrm>
            <a:off x="4593774" y="1275193"/>
            <a:ext cx="4572000" cy="83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6855F6"/>
                </a:solidFill>
                <a:effectLst/>
                <a:latin typeface="HK Grotesk Medium" pitchFamily="2" charset="77"/>
              </a:rPr>
              <a:t>Property Overview:</a:t>
            </a: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rgbClr val="000000"/>
                </a:solidFill>
                <a:effectLst/>
                <a:latin typeface="HK Grotesk Medium" pitchFamily="2" charset="77"/>
              </a:rPr>
              <a:t>Type: </a:t>
            </a:r>
            <a:r>
              <a:rPr lang="en-US" sz="1000" dirty="0">
                <a:solidFill>
                  <a:srgbClr val="000000"/>
                </a:solidFill>
                <a:effectLst/>
                <a:latin typeface="HK Grotesk" pitchFamily="2" charset="77"/>
              </a:rPr>
              <a:t>Secure Yard / Industrial</a:t>
            </a: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rgbClr val="000000"/>
                </a:solidFill>
                <a:effectLst/>
                <a:latin typeface="HK Grotesk Medium" pitchFamily="2" charset="77"/>
              </a:rPr>
              <a:t>Location: </a:t>
            </a:r>
            <a:r>
              <a:rPr lang="en-US" sz="1000" dirty="0">
                <a:solidFill>
                  <a:srgbClr val="000000"/>
                </a:solidFill>
                <a:effectLst/>
                <a:latin typeface="HK Grotesk" pitchFamily="2" charset="77"/>
              </a:rPr>
              <a:t>Malvern, PA</a:t>
            </a: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rgbClr val="000000"/>
                </a:solidFill>
                <a:effectLst/>
                <a:latin typeface="HK Grotesk Medium" pitchFamily="2" charset="77"/>
              </a:rPr>
              <a:t>Total Area: </a:t>
            </a:r>
            <a:r>
              <a:rPr lang="en-US" sz="1000" dirty="0">
                <a:solidFill>
                  <a:srgbClr val="000000"/>
                </a:solidFill>
                <a:latin typeface="HK Grotesk Medium" pitchFamily="2" charset="77"/>
              </a:rPr>
              <a:t>3 Acres</a:t>
            </a:r>
            <a:endParaRPr lang="en-US" sz="1000" b="0" i="0" dirty="0">
              <a:solidFill>
                <a:srgbClr val="000000"/>
              </a:solidFill>
              <a:effectLst/>
              <a:latin typeface="HK Grotesk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CF7C4F-1BE1-76D4-F5E8-F4E48C5B45F4}"/>
              </a:ext>
            </a:extLst>
          </p:cNvPr>
          <p:cNvSpPr txBox="1"/>
          <p:nvPr/>
        </p:nvSpPr>
        <p:spPr>
          <a:xfrm>
            <a:off x="4604659" y="2271823"/>
            <a:ext cx="424542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6855F6"/>
                </a:solidFill>
                <a:effectLst/>
                <a:latin typeface="HK Grotesk Medium" pitchFamily="2" charset="77"/>
              </a:rPr>
              <a:t>Location Details:</a:t>
            </a:r>
          </a:p>
          <a:p>
            <a:pPr algn="l">
              <a:spcBef>
                <a:spcPts val="300"/>
              </a:spcBef>
            </a:pPr>
            <a:r>
              <a:rPr lang="en-US" sz="1000" b="0" i="0" dirty="0">
                <a:solidFill>
                  <a:srgbClr val="000000"/>
                </a:solidFill>
                <a:effectLst/>
                <a:latin typeface="HK Grotesk" pitchFamily="2" charset="77"/>
              </a:rPr>
              <a:t>The property is ideal for </a:t>
            </a:r>
            <a:r>
              <a:rPr lang="en-US" sz="1000" dirty="0">
                <a:solidFill>
                  <a:srgbClr val="000000"/>
                </a:solidFill>
                <a:latin typeface="HK Grotesk" pitchFamily="2" charset="77"/>
              </a:rPr>
              <a:t>industrial outdoor storage (vehicle and truck parking, construction equipment storage and containers).</a:t>
            </a:r>
            <a:endParaRPr lang="en-US" sz="1000" b="0" i="0" dirty="0">
              <a:solidFill>
                <a:srgbClr val="000000"/>
              </a:solidFill>
              <a:effectLst/>
              <a:latin typeface="HK Grotesk" pitchFamily="2" charset="77"/>
            </a:endParaRPr>
          </a:p>
          <a:p>
            <a:pPr algn="l">
              <a:spcBef>
                <a:spcPts val="300"/>
              </a:spcBef>
            </a:pPr>
            <a:r>
              <a:rPr lang="en-US" sz="1000" b="0" i="0" dirty="0">
                <a:solidFill>
                  <a:srgbClr val="000000"/>
                </a:solidFill>
                <a:effectLst/>
                <a:latin typeface="HK Grotesk" pitchFamily="2" charset="77"/>
              </a:rPr>
              <a:t>Conveniently located for easy access to major transport routes.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9B5D95-E84A-BFFA-B595-9F1A9D72534F}"/>
              </a:ext>
            </a:extLst>
          </p:cNvPr>
          <p:cNvSpPr txBox="1"/>
          <p:nvPr/>
        </p:nvSpPr>
        <p:spPr>
          <a:xfrm>
            <a:off x="4607381" y="3123846"/>
            <a:ext cx="48169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6855F6"/>
                </a:solidFill>
                <a:effectLst/>
                <a:latin typeface="HK Grotesk Medium" pitchFamily="2" charset="77"/>
              </a:rPr>
              <a:t>Security and Accessibility: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50AA52-4FBB-420E-4ACE-85D88361EE46}"/>
              </a:ext>
            </a:extLst>
          </p:cNvPr>
          <p:cNvSpPr txBox="1"/>
          <p:nvPr/>
        </p:nvSpPr>
        <p:spPr>
          <a:xfrm>
            <a:off x="4607380" y="4899550"/>
            <a:ext cx="4816928" cy="83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6855F6"/>
                </a:solidFill>
                <a:effectLst/>
                <a:latin typeface="HK Grotesk Medium" pitchFamily="2" charset="77"/>
              </a:rPr>
              <a:t>Proximity to Major Highways:</a:t>
            </a:r>
          </a:p>
          <a:p>
            <a:pPr marL="171450" indent="-171450" algn="l">
              <a:spcBef>
                <a:spcPts val="300"/>
              </a:spcBef>
              <a:buClr>
                <a:srgbClr val="6855F6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HK Grotesk" pitchFamily="2" charset="77"/>
              </a:rPr>
              <a:t>Routes 202, 29, 30 &amp; 401</a:t>
            </a:r>
            <a:endParaRPr lang="en-US" sz="1000" b="0" i="0" dirty="0">
              <a:solidFill>
                <a:srgbClr val="000000"/>
              </a:solidFill>
              <a:effectLst/>
              <a:latin typeface="HK Grotesk" pitchFamily="2" charset="77"/>
            </a:endParaRPr>
          </a:p>
          <a:p>
            <a:pPr marL="171450" indent="-171450" algn="l">
              <a:spcBef>
                <a:spcPts val="300"/>
              </a:spcBef>
              <a:buClr>
                <a:srgbClr val="6855F6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HK Grotesk" pitchFamily="2" charset="77"/>
              </a:rPr>
              <a:t>I-476</a:t>
            </a:r>
            <a:endParaRPr lang="en-US" sz="1000" b="0" i="0" dirty="0">
              <a:solidFill>
                <a:srgbClr val="000000"/>
              </a:solidFill>
              <a:effectLst/>
              <a:latin typeface="HK Grotesk" pitchFamily="2" charset="77"/>
            </a:endParaRPr>
          </a:p>
          <a:p>
            <a:pPr marL="171450" indent="-171450" algn="l">
              <a:spcBef>
                <a:spcPts val="300"/>
              </a:spcBef>
              <a:buClr>
                <a:srgbClr val="6855F6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HK Grotesk" pitchFamily="2" charset="77"/>
              </a:rPr>
              <a:t>PA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K Grotesk" pitchFamily="2" charset="77"/>
              </a:rPr>
              <a:t> Turnpike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B65B8DF-7E5A-9A64-4C02-DC26C7D2B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47394"/>
              </p:ext>
            </p:extLst>
          </p:nvPr>
        </p:nvGraphicFramePr>
        <p:xfrm>
          <a:off x="4686304" y="3429000"/>
          <a:ext cx="789214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9214">
                  <a:extLst>
                    <a:ext uri="{9D8B030D-6E8A-4147-A177-3AD203B41FA5}">
                      <a16:colId xmlns:a16="http://schemas.microsoft.com/office/drawing/2014/main" val="1595918420"/>
                    </a:ext>
                  </a:extLst>
                </a:gridCol>
              </a:tblGrid>
              <a:tr h="217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Features:</a:t>
                      </a:r>
                    </a:p>
                  </a:txBody>
                  <a:tcPr marL="0" anchor="ctr">
                    <a:lnB w="3175" cap="flat" cmpd="sng" algn="ctr">
                      <a:solidFill>
                        <a:srgbClr val="685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94745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K Grotesk" pitchFamily="2" charset="77"/>
                          <a:ea typeface="+mn-ea"/>
                          <a:cs typeface="+mn-cs"/>
                        </a:rPr>
                        <a:t>Well-lit</a:t>
                      </a:r>
                    </a:p>
                  </a:txBody>
                  <a:tcPr marL="0" anchor="ctr">
                    <a:lnT w="3175" cap="flat" cmpd="sng" algn="ctr">
                      <a:solidFill>
                        <a:srgbClr val="685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35246899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K Grotesk" pitchFamily="2" charset="77"/>
                          <a:ea typeface="+mn-ea"/>
                          <a:cs typeface="+mn-cs"/>
                        </a:rPr>
                        <a:t>Secure</a:t>
                      </a:r>
                    </a:p>
                  </a:txBody>
                  <a:tcPr marL="0" anchor="ctr"/>
                </a:tc>
                <a:extLst>
                  <a:ext uri="{0D108BD9-81ED-4DB2-BD59-A6C34878D82A}">
                    <a16:rowId xmlns:a16="http://schemas.microsoft.com/office/drawing/2014/main" val="183095057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BD4E537-0957-23A1-C28C-4543A06AA2EA}"/>
              </a:ext>
            </a:extLst>
          </p:cNvPr>
          <p:cNvSpPr txBox="1"/>
          <p:nvPr/>
        </p:nvSpPr>
        <p:spPr>
          <a:xfrm>
            <a:off x="7434943" y="6002023"/>
            <a:ext cx="17090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sz="1000" b="1">
                <a:solidFill>
                  <a:schemeClr val="bg1"/>
                </a:solidFill>
                <a:effectLst/>
                <a:latin typeface="HK Grotesk" pitchFamily="2" charset="77"/>
              </a:rPr>
              <a:t>  </a:t>
            </a:r>
            <a:r>
              <a:rPr lang="en-US" sz="1000" b="0" i="0">
                <a:solidFill>
                  <a:schemeClr val="bg1"/>
                </a:solidFill>
                <a:effectLst/>
                <a:latin typeface="HK Grotesk" pitchFamily="2" charset="77"/>
              </a:rPr>
              <a:t> 561-896-9909</a:t>
            </a:r>
            <a:endParaRPr lang="en-US" sz="1000" b="0" i="0" dirty="0">
              <a:solidFill>
                <a:schemeClr val="bg1"/>
              </a:solidFill>
              <a:effectLst/>
              <a:latin typeface="HK Grotesk" pitchFamily="2" charset="77"/>
            </a:endParaRPr>
          </a:p>
          <a:p>
            <a:pPr algn="l">
              <a:spcBef>
                <a:spcPts val="300"/>
              </a:spcBef>
            </a:pPr>
            <a:r>
              <a:rPr lang="en-US" sz="1000" b="1" dirty="0">
                <a:solidFill>
                  <a:schemeClr val="bg1"/>
                </a:solidFill>
                <a:latin typeface="HK Grotesk" pitchFamily="2" charset="77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HK Grotesk" pitchFamily="2" charset="77"/>
              </a:rPr>
              <a:t>  </a:t>
            </a:r>
            <a:r>
              <a:rPr lang="en-US" sz="1000" dirty="0" err="1">
                <a:solidFill>
                  <a:schemeClr val="bg1"/>
                </a:solidFill>
                <a:latin typeface="HK Grotesk" pitchFamily="2" charset="77"/>
              </a:rPr>
              <a:t>info@truckspace.co</a:t>
            </a:r>
            <a:endParaRPr lang="en-US" sz="1000" dirty="0">
              <a:solidFill>
                <a:schemeClr val="bg1"/>
              </a:solidFill>
              <a:latin typeface="HK Grotesk" pitchFamily="2" charset="77"/>
            </a:endParaRP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chemeClr val="bg1"/>
                </a:solidFill>
                <a:latin typeface="HK Grotesk" pitchFamily="2" charset="77"/>
              </a:rPr>
              <a:t>   </a:t>
            </a:r>
            <a:r>
              <a:rPr lang="en-US" sz="1000" dirty="0" err="1">
                <a:solidFill>
                  <a:schemeClr val="bg1"/>
                </a:solidFill>
                <a:latin typeface="HK Grotesk" pitchFamily="2" charset="77"/>
              </a:rPr>
              <a:t>www.truckspace.co</a:t>
            </a:r>
            <a:endParaRPr lang="en-US" sz="1000" dirty="0">
              <a:solidFill>
                <a:schemeClr val="bg1"/>
              </a:solidFill>
              <a:latin typeface="HK Grotesk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B13ABF-3B11-6235-3F4D-D286316F4B35}"/>
              </a:ext>
            </a:extLst>
          </p:cNvPr>
          <p:cNvSpPr txBox="1"/>
          <p:nvPr/>
        </p:nvSpPr>
        <p:spPr>
          <a:xfrm>
            <a:off x="4589754" y="5990789"/>
            <a:ext cx="28493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rgbClr val="6855F6"/>
                </a:solidFill>
                <a:effectLst/>
                <a:latin typeface="HK Grotesk Medium" pitchFamily="2" charset="77"/>
              </a:rPr>
              <a:t>Contact Us</a:t>
            </a: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chemeClr val="bg1"/>
                </a:solidFill>
                <a:effectLst/>
                <a:latin typeface="HK Grotesk" pitchFamily="2" charset="77"/>
              </a:rPr>
              <a:t>For further information or to schedule </a:t>
            </a:r>
          </a:p>
          <a:p>
            <a:pPr algn="l">
              <a:spcBef>
                <a:spcPts val="300"/>
              </a:spcBef>
            </a:pPr>
            <a:r>
              <a:rPr lang="en-US" sz="1000" dirty="0">
                <a:solidFill>
                  <a:schemeClr val="bg1"/>
                </a:solidFill>
                <a:effectLst/>
                <a:latin typeface="HK Grotesk" pitchFamily="2" charset="77"/>
              </a:rPr>
              <a:t>a visit, please email or visit our website.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164D245-7031-CF0C-A8CA-261FF7D61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56177"/>
              </p:ext>
            </p:extLst>
          </p:nvPr>
        </p:nvGraphicFramePr>
        <p:xfrm>
          <a:off x="5802088" y="3433354"/>
          <a:ext cx="1273629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3629">
                  <a:extLst>
                    <a:ext uri="{9D8B030D-6E8A-4147-A177-3AD203B41FA5}">
                      <a16:colId xmlns:a16="http://schemas.microsoft.com/office/drawing/2014/main" val="2430963055"/>
                    </a:ext>
                  </a:extLst>
                </a:gridCol>
              </a:tblGrid>
              <a:tr h="217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Suitable for:</a:t>
                      </a:r>
                    </a:p>
                  </a:txBody>
                  <a:tcPr marL="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5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94745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Trucks</a:t>
                      </a:r>
                    </a:p>
                  </a:txBody>
                  <a:tcPr marL="0" anchor="ctr">
                    <a:lnT w="3175" cap="flat" cmpd="sng" algn="ctr">
                      <a:solidFill>
                        <a:srgbClr val="685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82174657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Trailers</a:t>
                      </a:r>
                    </a:p>
                  </a:txBody>
                  <a:tcPr marL="0" anchor="ctr"/>
                </a:tc>
                <a:extLst>
                  <a:ext uri="{0D108BD9-81ED-4DB2-BD59-A6C34878D82A}">
                    <a16:rowId xmlns:a16="http://schemas.microsoft.com/office/drawing/2014/main" val="4138307251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Tractor Trailers</a:t>
                      </a:r>
                    </a:p>
                  </a:txBody>
                  <a:tcPr marL="0" anchor="ctr"/>
                </a:tc>
                <a:extLst>
                  <a:ext uri="{0D108BD9-81ED-4DB2-BD59-A6C34878D82A}">
                    <a16:rowId xmlns:a16="http://schemas.microsoft.com/office/drawing/2014/main" val="3735246899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55F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HK Grotesk" pitchFamily="2" charset="77"/>
                        </a:rPr>
                        <a:t>Containers</a:t>
                      </a:r>
                    </a:p>
                  </a:txBody>
                  <a:tcPr marL="0" anchor="ctr"/>
                </a:tc>
                <a:extLst>
                  <a:ext uri="{0D108BD9-81ED-4DB2-BD59-A6C34878D82A}">
                    <a16:rowId xmlns:a16="http://schemas.microsoft.com/office/drawing/2014/main" val="183095057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70AD4E88-FE9B-2BCE-BCA0-F74DE9611B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74422"/>
            <a:ext cx="2549788" cy="769192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902B15-4850-D583-21AB-62DDB7B0EDDA}"/>
              </a:ext>
            </a:extLst>
          </p:cNvPr>
          <p:cNvCxnSpPr>
            <a:cxnSpLocks/>
          </p:cNvCxnSpPr>
          <p:nvPr/>
        </p:nvCxnSpPr>
        <p:spPr>
          <a:xfrm>
            <a:off x="4680860" y="2209801"/>
            <a:ext cx="4120240" cy="0"/>
          </a:xfrm>
          <a:prstGeom prst="line">
            <a:avLst/>
          </a:prstGeom>
          <a:ln w="9525">
            <a:solidFill>
              <a:srgbClr val="D9D6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4837F8-0C0A-4C53-26CA-355727BA9C8E}"/>
              </a:ext>
            </a:extLst>
          </p:cNvPr>
          <p:cNvCxnSpPr>
            <a:cxnSpLocks/>
          </p:cNvCxnSpPr>
          <p:nvPr/>
        </p:nvCxnSpPr>
        <p:spPr>
          <a:xfrm>
            <a:off x="4680860" y="3111060"/>
            <a:ext cx="4120240" cy="0"/>
          </a:xfrm>
          <a:prstGeom prst="line">
            <a:avLst/>
          </a:prstGeom>
          <a:ln w="9525">
            <a:solidFill>
              <a:srgbClr val="D9D6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9E8AD5-92BB-544D-F57C-A9A92B78D28D}"/>
              </a:ext>
            </a:extLst>
          </p:cNvPr>
          <p:cNvCxnSpPr>
            <a:cxnSpLocks/>
          </p:cNvCxnSpPr>
          <p:nvPr/>
        </p:nvCxnSpPr>
        <p:spPr>
          <a:xfrm>
            <a:off x="4680860" y="4800600"/>
            <a:ext cx="4120240" cy="0"/>
          </a:xfrm>
          <a:prstGeom prst="line">
            <a:avLst/>
          </a:prstGeom>
          <a:ln w="9525">
            <a:solidFill>
              <a:srgbClr val="D9D6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0EF74A6-D50E-0E83-B132-1662F5FF10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8346" y="6144647"/>
            <a:ext cx="37192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/>
                <a:latin typeface="HK Grotesk Medium" pitchFamily="2" charset="77"/>
              </a:rPr>
              <a:t>Truck Parking Management Solutions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2FD28EE-6103-CF22-CAE8-BD11838FA67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11510" y="1094679"/>
            <a:ext cx="9489688" cy="0"/>
          </a:xfrm>
          <a:prstGeom prst="line">
            <a:avLst/>
          </a:prstGeom>
          <a:ln w="25400">
            <a:solidFill>
              <a:srgbClr val="685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99FA913-C12F-1234-B550-6CFB869CCD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11510" y="5791200"/>
            <a:ext cx="9489688" cy="0"/>
          </a:xfrm>
          <a:prstGeom prst="line">
            <a:avLst/>
          </a:prstGeom>
          <a:ln w="25400">
            <a:solidFill>
              <a:srgbClr val="685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Receiver with solid fill">
            <a:extLst>
              <a:ext uri="{FF2B5EF4-FFF2-40B4-BE49-F238E27FC236}">
                <a16:creationId xmlns:a16="http://schemas.microsoft.com/office/drawing/2014/main" id="{94FF9B26-6D28-0EDE-BA86-DF1C7B8DA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3566" y="6055200"/>
            <a:ext cx="160650" cy="160650"/>
          </a:xfrm>
          <a:prstGeom prst="rect">
            <a:avLst/>
          </a:prstGeom>
        </p:spPr>
      </p:pic>
      <p:pic>
        <p:nvPicPr>
          <p:cNvPr id="47" name="Graphic 46" descr="Envelope with solid fill">
            <a:extLst>
              <a:ext uri="{FF2B5EF4-FFF2-40B4-BE49-F238E27FC236}">
                <a16:creationId xmlns:a16="http://schemas.microsoft.com/office/drawing/2014/main" id="{C62F9AEA-FFC7-18B8-9AB5-100991ABA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3486" y="6227064"/>
            <a:ext cx="180792" cy="180792"/>
          </a:xfrm>
          <a:prstGeom prst="rect">
            <a:avLst/>
          </a:prstGeom>
        </p:spPr>
      </p:pic>
      <p:pic>
        <p:nvPicPr>
          <p:cNvPr id="49" name="Graphic 48" descr="Laptop with solid fill">
            <a:extLst>
              <a:ext uri="{FF2B5EF4-FFF2-40B4-BE49-F238E27FC236}">
                <a16:creationId xmlns:a16="http://schemas.microsoft.com/office/drawing/2014/main" id="{09022515-85E0-52D7-4856-6DEEDCD120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5598" y="6420841"/>
            <a:ext cx="188844" cy="18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9129</TotalTime>
  <Words>129</Words>
  <Application>Microsoft Macintosh PowerPoint</Application>
  <PresentationFormat>Letter Paper (8.5x11 in)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Apercu</vt:lpstr>
      <vt:lpstr>Apercu Light</vt:lpstr>
      <vt:lpstr>Arial</vt:lpstr>
      <vt:lpstr>Calibri</vt:lpstr>
      <vt:lpstr>Calibri Light</vt:lpstr>
      <vt:lpstr>HK Grotesk</vt:lpstr>
      <vt:lpstr>HK Grotesk Medium</vt:lpstr>
      <vt:lpstr>HK Grotesk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Sasha Tcherevkoff</dc:creator>
  <cp:lastModifiedBy>Brian Taylor</cp:lastModifiedBy>
  <cp:revision>129</cp:revision>
  <dcterms:created xsi:type="dcterms:W3CDTF">2022-10-22T21:10:10Z</dcterms:created>
  <dcterms:modified xsi:type="dcterms:W3CDTF">2024-10-02T16:19:09Z</dcterms:modified>
</cp:coreProperties>
</file>