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3"/>
  </p:notesMasterIdLst>
  <p:sldIdLst>
    <p:sldId id="330" r:id="rId2"/>
  </p:sldIdLst>
  <p:sldSz cx="9144000" cy="6858000" type="letter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2" pos="5544" userDrawn="1">
          <p15:clr>
            <a:srgbClr val="A4A3A4"/>
          </p15:clr>
        </p15:guide>
        <p15:guide id="3" orient="horz" pos="312" userDrawn="1">
          <p15:clr>
            <a:srgbClr val="A4A3A4"/>
          </p15:clr>
        </p15:guide>
        <p15:guide id="5" orient="horz" pos="4104" userDrawn="1">
          <p15:clr>
            <a:srgbClr val="A4A3A4"/>
          </p15:clr>
        </p15:guide>
      </p15:sldGuideLst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3E962854-BED2-D9B8-B56B-828B6B3DA388}" name="Sasha Tcherevkoff" initials="ST" userId="0067b38e8766ff17" providerId="Windows Live"/>
  <p188:author id="{0D80B5C2-FB7D-EAAA-1606-D117F6138A96}" name="Peter Hansen" initials="PH" userId="29513dbaef3b8366" providerId="Windows Live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855F6"/>
    <a:srgbClr val="EBEBEB"/>
    <a:srgbClr val="1F1F55"/>
    <a:srgbClr val="D9D6ED"/>
    <a:srgbClr val="FAFAFA"/>
    <a:srgbClr val="2B2D42"/>
    <a:srgbClr val="EDF2F4"/>
    <a:srgbClr val="EA0029"/>
    <a:srgbClr val="D90429"/>
    <a:srgbClr val="8D99A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025" autoAdjust="0"/>
    <p:restoredTop sz="94663"/>
  </p:normalViewPr>
  <p:slideViewPr>
    <p:cSldViewPr snapToGrid="0" showGuides="1">
      <p:cViewPr varScale="1">
        <p:scale>
          <a:sx n="130" d="100"/>
          <a:sy n="130" d="100"/>
        </p:scale>
        <p:origin x="1944" y="184"/>
      </p:cViewPr>
      <p:guideLst>
        <p:guide pos="5544"/>
        <p:guide orient="horz" pos="312"/>
        <p:guide orient="horz" pos="4104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microsoft.com/office/2018/10/relationships/authors" Target="authors.xml"/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4D7837A-99B5-5644-ADF2-DE840883F25C}" type="datetimeFigureOut">
              <a:rPr lang="en-US" smtClean="0"/>
              <a:t>10/2/24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53C50D8-2A1C-C148-95AB-C21C2D70B9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178567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53C50D8-2A1C-C148-95AB-C21C2D70B923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596036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7852775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D2CC11DB-1C49-DD47-836F-16C1676A99CF}" type="datetimeFigureOut">
              <a:rPr lang="en-US" smtClean="0"/>
              <a:t>10/2/24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C636053A-6BB9-E04E-82F3-5F61AE550D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36162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D2CC11DB-1C49-DD47-836F-16C1676A99CF}" type="datetimeFigureOut">
              <a:rPr lang="en-US" smtClean="0"/>
              <a:t>10/2/24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C636053A-6BB9-E04E-82F3-5F61AE550D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058698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D2CC11DB-1C49-DD47-836F-16C1676A99CF}" type="datetimeFigureOut">
              <a:rPr lang="en-US" smtClean="0"/>
              <a:t>10/2/24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C636053A-6BB9-E04E-82F3-5F61AE550D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04024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A0CF541A-94E3-FB79-894C-2BD0EDF0080B}"/>
              </a:ext>
            </a:extLst>
          </p:cNvPr>
          <p:cNvCxnSpPr>
            <a:cxnSpLocks/>
          </p:cNvCxnSpPr>
          <p:nvPr userDrawn="1"/>
        </p:nvCxnSpPr>
        <p:spPr>
          <a:xfrm>
            <a:off x="452120" y="56810"/>
            <a:ext cx="0" cy="6858000"/>
          </a:xfrm>
          <a:prstGeom prst="line">
            <a:avLst/>
          </a:prstGeom>
          <a:ln w="9525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Box 1">
            <a:extLst>
              <a:ext uri="{FF2B5EF4-FFF2-40B4-BE49-F238E27FC236}">
                <a16:creationId xmlns:a16="http://schemas.microsoft.com/office/drawing/2014/main" id="{4CD069B3-0D50-3C90-F587-92FDF029B869}"/>
              </a:ext>
            </a:extLst>
          </p:cNvPr>
          <p:cNvSpPr txBox="1"/>
          <p:nvPr userDrawn="1"/>
        </p:nvSpPr>
        <p:spPr>
          <a:xfrm rot="16200000">
            <a:off x="-2871397" y="3632995"/>
            <a:ext cx="6219177" cy="2308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900" b="1" dirty="0">
                <a:latin typeface="Apercu" panose="02000506040000020004" pitchFamily="2" charset="77"/>
              </a:rPr>
              <a:t> Workspace Property Trust </a:t>
            </a:r>
            <a:r>
              <a:rPr lang="en-US" sz="900" dirty="0">
                <a:solidFill>
                  <a:srgbClr val="EA0029"/>
                </a:solidFill>
                <a:latin typeface="Apercu" panose="02000506040000020004" pitchFamily="2" charset="77"/>
              </a:rPr>
              <a:t>|</a:t>
            </a:r>
            <a:r>
              <a:rPr lang="en-US" sz="900" dirty="0">
                <a:latin typeface="Apercu" panose="02000506040000020004" pitchFamily="2" charset="77"/>
              </a:rPr>
              <a:t> </a:t>
            </a:r>
            <a:r>
              <a:rPr lang="en-US" sz="900" b="0" i="0" dirty="0">
                <a:solidFill>
                  <a:schemeClr val="bg1">
                    <a:lumMod val="50000"/>
                  </a:schemeClr>
                </a:solidFill>
                <a:latin typeface="Apercu Light" panose="02000506030000020004" pitchFamily="2" charset="77"/>
              </a:rPr>
              <a:t>500 Naches Avenue SW, Renton, Washington  </a:t>
            </a:r>
            <a:r>
              <a:rPr lang="en-US" sz="900" b="1" dirty="0">
                <a:solidFill>
                  <a:srgbClr val="EA0029"/>
                </a:solidFill>
                <a:latin typeface="Apercu" panose="02000506040000020004" pitchFamily="2" charset="77"/>
              </a:rPr>
              <a:t>2023</a:t>
            </a:r>
            <a:r>
              <a:rPr lang="en-US" sz="900" dirty="0">
                <a:solidFill>
                  <a:schemeClr val="bg1">
                    <a:lumMod val="50000"/>
                  </a:schemeClr>
                </a:solidFill>
                <a:latin typeface="Apercu" panose="02000506040000020004" pitchFamily="2" charset="77"/>
              </a:rPr>
              <a:t> </a:t>
            </a: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F020BD7D-7C8C-04C2-BB90-8833ED25213C}"/>
              </a:ext>
            </a:extLst>
          </p:cNvPr>
          <p:cNvCxnSpPr>
            <a:cxnSpLocks/>
          </p:cNvCxnSpPr>
          <p:nvPr userDrawn="1"/>
        </p:nvCxnSpPr>
        <p:spPr>
          <a:xfrm flipH="1" flipV="1">
            <a:off x="0" y="638822"/>
            <a:ext cx="4145280" cy="1"/>
          </a:xfrm>
          <a:prstGeom prst="line">
            <a:avLst/>
          </a:prstGeom>
          <a:ln w="9525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1286221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D2CC11DB-1C49-DD47-836F-16C1676A99CF}" type="datetimeFigureOut">
              <a:rPr lang="en-US" smtClean="0"/>
              <a:t>10/2/24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C636053A-6BB9-E04E-82F3-5F61AE550D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879309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D2CC11DB-1C49-DD47-836F-16C1676A99CF}" type="datetimeFigureOut">
              <a:rPr lang="en-US" smtClean="0"/>
              <a:t>10/2/24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C636053A-6BB9-E04E-82F3-5F61AE550D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41672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D2CC11DB-1C49-DD47-836F-16C1676A99CF}" type="datetimeFigureOut">
              <a:rPr lang="en-US" smtClean="0"/>
              <a:t>10/2/24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C636053A-6BB9-E04E-82F3-5F61AE550D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68937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D2CC11DB-1C49-DD47-836F-16C1676A99CF}" type="datetimeFigureOut">
              <a:rPr lang="en-US" smtClean="0"/>
              <a:t>10/2/24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C636053A-6BB9-E04E-82F3-5F61AE550D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97273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D2CC11DB-1C49-DD47-836F-16C1676A99CF}" type="datetimeFigureOut">
              <a:rPr lang="en-US" smtClean="0"/>
              <a:t>10/2/24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C636053A-6BB9-E04E-82F3-5F61AE550D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04312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D2CC11DB-1C49-DD47-836F-16C1676A99CF}" type="datetimeFigureOut">
              <a:rPr lang="en-US" smtClean="0"/>
              <a:t>10/2/24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C636053A-6BB9-E04E-82F3-5F61AE550D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139915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D2CC11DB-1C49-DD47-836F-16C1676A99CF}" type="datetimeFigureOut">
              <a:rPr lang="en-US" smtClean="0"/>
              <a:t>10/2/24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C636053A-6BB9-E04E-82F3-5F61AE550D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77275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159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9750100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72" r:id="rId2"/>
    <p:sldLayoutId id="2147483662" r:id="rId3"/>
    <p:sldLayoutId id="2147483663" r:id="rId4"/>
    <p:sldLayoutId id="2147483664" r:id="rId5"/>
    <p:sldLayoutId id="2147483665" r:id="rId6"/>
    <p:sldLayoutId id="2147483666" r:id="rId7"/>
    <p:sldLayoutId id="2147483667" r:id="rId8"/>
    <p:sldLayoutId id="2147483668" r:id="rId9"/>
    <p:sldLayoutId id="2147483669" r:id="rId10"/>
    <p:sldLayoutId id="2147483670" r:id="rId11"/>
    <p:sldLayoutId id="2147483671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288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sv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4.svg"/><Relationship Id="rId5" Type="http://schemas.openxmlformats.org/officeDocument/2006/relationships/image" Target="../media/image3.png"/><Relationship Id="rId10" Type="http://schemas.openxmlformats.org/officeDocument/2006/relationships/image" Target="../media/image8.svg"/><Relationship Id="rId4" Type="http://schemas.openxmlformats.org/officeDocument/2006/relationships/image" Target="../media/image2.emf"/><Relationship Id="rId9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24">
            <a:extLst>
              <a:ext uri="{FF2B5EF4-FFF2-40B4-BE49-F238E27FC236}">
                <a16:creationId xmlns:a16="http://schemas.microsoft.com/office/drawing/2014/main" id="{7337987A-859F-9055-556F-673D1071F6C9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0" y="5791201"/>
            <a:ext cx="9144000" cy="1066800"/>
          </a:xfrm>
          <a:prstGeom prst="rect">
            <a:avLst/>
          </a:prstGeom>
          <a:solidFill>
            <a:srgbClr val="1F1F5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B410CB24-F4B5-EEDE-7E6D-5506C51DFD72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0" y="0"/>
            <a:ext cx="9144000" cy="1088571"/>
          </a:xfrm>
          <a:prstGeom prst="rect">
            <a:avLst/>
          </a:prstGeom>
          <a:solidFill>
            <a:srgbClr val="1F1F5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1AF0FB17-5439-B398-51AD-2C547918B1D4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1380" r="1380"/>
          <a:stretch/>
        </p:blipFill>
        <p:spPr>
          <a:xfrm>
            <a:off x="342900" y="1289291"/>
            <a:ext cx="4076700" cy="4279417"/>
          </a:xfrm>
          <a:prstGeom prst="roundRect">
            <a:avLst>
              <a:gd name="adj" fmla="val 1749"/>
            </a:avLst>
          </a:prstGeom>
        </p:spPr>
      </p:pic>
      <p:sp>
        <p:nvSpPr>
          <p:cNvPr id="12" name="Subtitle 2">
            <a:extLst>
              <a:ext uri="{FF2B5EF4-FFF2-40B4-BE49-F238E27FC236}">
                <a16:creationId xmlns:a16="http://schemas.microsoft.com/office/drawing/2014/main" id="{F4C4653C-C0EA-3AD7-33DE-51A8495DA075}"/>
              </a:ext>
            </a:extLst>
          </p:cNvPr>
          <p:cNvSpPr txBox="1">
            <a:spLocks/>
          </p:cNvSpPr>
          <p:nvPr/>
        </p:nvSpPr>
        <p:spPr>
          <a:xfrm>
            <a:off x="4599218" y="195947"/>
            <a:ext cx="5424691" cy="598710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l">
              <a:lnSpc>
                <a:spcPct val="100000"/>
              </a:lnSpc>
              <a:spcBef>
                <a:spcPts val="300"/>
              </a:spcBef>
              <a:buNone/>
            </a:pPr>
            <a:r>
              <a:rPr lang="en-US" sz="2000" b="1" dirty="0">
                <a:solidFill>
                  <a:schemeClr val="bg1"/>
                </a:solidFill>
                <a:effectLst/>
                <a:latin typeface="HK Grotesk SemiBold" pitchFamily="2" charset="77"/>
              </a:rPr>
              <a:t>150 Kelsey Lane</a:t>
            </a:r>
          </a:p>
          <a:p>
            <a:pPr marL="0" indent="0" algn="l">
              <a:lnSpc>
                <a:spcPct val="100000"/>
              </a:lnSpc>
              <a:spcBef>
                <a:spcPts val="300"/>
              </a:spcBef>
              <a:buNone/>
            </a:pPr>
            <a:r>
              <a:rPr lang="en-US" sz="1400" dirty="0">
                <a:solidFill>
                  <a:schemeClr val="bg1"/>
                </a:solidFill>
                <a:latin typeface="HK Grotesk" pitchFamily="2" charset="77"/>
              </a:rPr>
              <a:t>Tampa</a:t>
            </a:r>
            <a:r>
              <a:rPr lang="en-US" sz="1400">
                <a:solidFill>
                  <a:schemeClr val="bg1"/>
                </a:solidFill>
                <a:latin typeface="HK Grotesk" pitchFamily="2" charset="77"/>
              </a:rPr>
              <a:t>, FL 33619</a:t>
            </a:r>
            <a:endParaRPr lang="en-US" sz="1400" b="0" i="0" dirty="0">
              <a:solidFill>
                <a:schemeClr val="bg1"/>
              </a:solidFill>
              <a:effectLst/>
              <a:latin typeface="HK Grotesk" pitchFamily="2" charset="77"/>
            </a:endParaRPr>
          </a:p>
          <a:p>
            <a:pPr marL="0" indent="0">
              <a:lnSpc>
                <a:spcPct val="100000"/>
              </a:lnSpc>
              <a:spcBef>
                <a:spcPts val="400"/>
              </a:spcBef>
              <a:buNone/>
            </a:pPr>
            <a:endParaRPr lang="en-US" sz="1800" dirty="0">
              <a:solidFill>
                <a:schemeClr val="bg1"/>
              </a:solidFill>
              <a:latin typeface="HK Grotesk" pitchFamily="2" charset="77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9810FFBC-AE84-B624-3A9D-FB171092A547}"/>
              </a:ext>
            </a:extLst>
          </p:cNvPr>
          <p:cNvSpPr txBox="1"/>
          <p:nvPr/>
        </p:nvSpPr>
        <p:spPr>
          <a:xfrm>
            <a:off x="4593774" y="1275193"/>
            <a:ext cx="4572000" cy="83869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US" sz="1100" dirty="0">
                <a:solidFill>
                  <a:srgbClr val="6855F6"/>
                </a:solidFill>
                <a:effectLst/>
                <a:latin typeface="HK Grotesk Medium" pitchFamily="2" charset="77"/>
              </a:rPr>
              <a:t>Property Overview:</a:t>
            </a:r>
          </a:p>
          <a:p>
            <a:pPr algn="l">
              <a:spcBef>
                <a:spcPts val="300"/>
              </a:spcBef>
            </a:pPr>
            <a:r>
              <a:rPr lang="en-US" sz="1000" dirty="0">
                <a:solidFill>
                  <a:srgbClr val="000000"/>
                </a:solidFill>
                <a:effectLst/>
                <a:latin typeface="HK Grotesk Medium" pitchFamily="2" charset="77"/>
              </a:rPr>
              <a:t>Type: </a:t>
            </a:r>
            <a:r>
              <a:rPr lang="en-US" sz="1000" dirty="0">
                <a:solidFill>
                  <a:srgbClr val="000000"/>
                </a:solidFill>
                <a:effectLst/>
                <a:latin typeface="HK Grotesk" pitchFamily="2" charset="77"/>
              </a:rPr>
              <a:t>Secure Yard / Industrial</a:t>
            </a:r>
          </a:p>
          <a:p>
            <a:pPr algn="l">
              <a:spcBef>
                <a:spcPts val="300"/>
              </a:spcBef>
            </a:pPr>
            <a:r>
              <a:rPr lang="en-US" sz="1000" dirty="0">
                <a:solidFill>
                  <a:srgbClr val="000000"/>
                </a:solidFill>
                <a:effectLst/>
                <a:latin typeface="HK Grotesk Medium" pitchFamily="2" charset="77"/>
              </a:rPr>
              <a:t>Location: </a:t>
            </a:r>
            <a:r>
              <a:rPr lang="en-US" sz="1000" dirty="0">
                <a:solidFill>
                  <a:srgbClr val="000000"/>
                </a:solidFill>
                <a:effectLst/>
                <a:latin typeface="HK Grotesk" pitchFamily="2" charset="77"/>
              </a:rPr>
              <a:t>Tampa, FL</a:t>
            </a:r>
          </a:p>
          <a:p>
            <a:pPr algn="l">
              <a:spcBef>
                <a:spcPts val="300"/>
              </a:spcBef>
            </a:pPr>
            <a:r>
              <a:rPr lang="en-US" sz="1000" dirty="0">
                <a:solidFill>
                  <a:srgbClr val="000000"/>
                </a:solidFill>
                <a:effectLst/>
                <a:latin typeface="HK Grotesk Medium" pitchFamily="2" charset="77"/>
              </a:rPr>
              <a:t>Total Area: </a:t>
            </a:r>
            <a:r>
              <a:rPr lang="en-US" sz="1000" dirty="0">
                <a:solidFill>
                  <a:srgbClr val="000000"/>
                </a:solidFill>
                <a:latin typeface="HK Grotesk Medium" pitchFamily="2" charset="77"/>
              </a:rPr>
              <a:t>2.5</a:t>
            </a:r>
            <a:r>
              <a:rPr lang="en-US" sz="1000" dirty="0">
                <a:solidFill>
                  <a:srgbClr val="000000"/>
                </a:solidFill>
                <a:effectLst/>
                <a:latin typeface="HK Grotesk Medium" pitchFamily="2" charset="77"/>
              </a:rPr>
              <a:t> Acres</a:t>
            </a:r>
            <a:endParaRPr lang="en-US" sz="1000" b="0" i="0" dirty="0">
              <a:solidFill>
                <a:srgbClr val="000000"/>
              </a:solidFill>
              <a:effectLst/>
              <a:latin typeface="HK Grotesk" pitchFamily="2" charset="77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28CF7C4F-1BE1-76D4-F5E8-F4E48C5B45F4}"/>
              </a:ext>
            </a:extLst>
          </p:cNvPr>
          <p:cNvSpPr txBox="1"/>
          <p:nvPr/>
        </p:nvSpPr>
        <p:spPr>
          <a:xfrm>
            <a:off x="4604659" y="2271823"/>
            <a:ext cx="4245429" cy="80021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US" sz="1100" dirty="0">
                <a:solidFill>
                  <a:srgbClr val="6855F6"/>
                </a:solidFill>
                <a:effectLst/>
                <a:latin typeface="HK Grotesk Medium" pitchFamily="2" charset="77"/>
              </a:rPr>
              <a:t>Location Details:</a:t>
            </a:r>
          </a:p>
          <a:p>
            <a:pPr algn="l">
              <a:spcBef>
                <a:spcPts val="300"/>
              </a:spcBef>
            </a:pPr>
            <a:r>
              <a:rPr lang="en-US" sz="1000" b="0" i="0" dirty="0">
                <a:solidFill>
                  <a:srgbClr val="000000"/>
                </a:solidFill>
                <a:effectLst/>
                <a:latin typeface="HK Grotesk" pitchFamily="2" charset="77"/>
              </a:rPr>
              <a:t>The property is ideal for </a:t>
            </a:r>
            <a:r>
              <a:rPr lang="en-US" sz="1000" dirty="0">
                <a:solidFill>
                  <a:srgbClr val="000000"/>
                </a:solidFill>
                <a:latin typeface="HK Grotesk" pitchFamily="2" charset="77"/>
              </a:rPr>
              <a:t>industrial outdoor storage (vehicle and truck parking, construction equipment storage and containers).</a:t>
            </a:r>
            <a:endParaRPr lang="en-US" sz="1000" b="0" i="0" dirty="0">
              <a:solidFill>
                <a:srgbClr val="000000"/>
              </a:solidFill>
              <a:effectLst/>
              <a:latin typeface="HK Grotesk" pitchFamily="2" charset="77"/>
            </a:endParaRPr>
          </a:p>
          <a:p>
            <a:pPr algn="l">
              <a:spcBef>
                <a:spcPts val="300"/>
              </a:spcBef>
            </a:pPr>
            <a:r>
              <a:rPr lang="en-US" sz="1000" b="0" i="0" dirty="0">
                <a:solidFill>
                  <a:srgbClr val="000000"/>
                </a:solidFill>
                <a:effectLst/>
                <a:latin typeface="HK Grotesk" pitchFamily="2" charset="77"/>
              </a:rPr>
              <a:t>Conveniently located for easy access to major transport routes.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D49B5D95-E84A-BFFA-B595-9F1A9D72534F}"/>
              </a:ext>
            </a:extLst>
          </p:cNvPr>
          <p:cNvSpPr txBox="1"/>
          <p:nvPr/>
        </p:nvSpPr>
        <p:spPr>
          <a:xfrm>
            <a:off x="4607381" y="3123846"/>
            <a:ext cx="4816928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US" sz="1100" dirty="0">
                <a:solidFill>
                  <a:srgbClr val="6855F6"/>
                </a:solidFill>
                <a:effectLst/>
                <a:latin typeface="HK Grotesk Medium" pitchFamily="2" charset="77"/>
              </a:rPr>
              <a:t>Security and Accessibility: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B250AA52-4FBB-420E-4ACE-85D88361EE46}"/>
              </a:ext>
            </a:extLst>
          </p:cNvPr>
          <p:cNvSpPr txBox="1"/>
          <p:nvPr/>
        </p:nvSpPr>
        <p:spPr>
          <a:xfrm>
            <a:off x="4607380" y="4899550"/>
            <a:ext cx="4816928" cy="83869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US" sz="1100" dirty="0">
                <a:solidFill>
                  <a:srgbClr val="6855F6"/>
                </a:solidFill>
                <a:effectLst/>
                <a:latin typeface="HK Grotesk Medium" pitchFamily="2" charset="77"/>
              </a:rPr>
              <a:t>Proximity to Major Highways:</a:t>
            </a:r>
          </a:p>
          <a:p>
            <a:pPr marL="171450" indent="-171450" algn="l">
              <a:spcBef>
                <a:spcPts val="300"/>
              </a:spcBef>
              <a:buClr>
                <a:srgbClr val="6855F6"/>
              </a:buClr>
              <a:buFont typeface="Arial" panose="020B0604020202020204" pitchFamily="34" charset="0"/>
              <a:buChar char="•"/>
            </a:pPr>
            <a:r>
              <a:rPr lang="en-US" sz="1000" b="0" i="0" dirty="0">
                <a:solidFill>
                  <a:srgbClr val="000000"/>
                </a:solidFill>
                <a:effectLst/>
                <a:latin typeface="HK Grotesk" pitchFamily="2" charset="77"/>
              </a:rPr>
              <a:t>I-75 Corridor</a:t>
            </a:r>
          </a:p>
          <a:p>
            <a:pPr marL="171450" indent="-171450" algn="l">
              <a:spcBef>
                <a:spcPts val="300"/>
              </a:spcBef>
              <a:buClr>
                <a:srgbClr val="6855F6"/>
              </a:buClr>
              <a:buFont typeface="Arial" panose="020B0604020202020204" pitchFamily="34" charset="0"/>
              <a:buChar char="•"/>
            </a:pPr>
            <a:r>
              <a:rPr lang="en-US" sz="1000" b="0" i="0" dirty="0">
                <a:solidFill>
                  <a:srgbClr val="000000"/>
                </a:solidFill>
                <a:effectLst/>
                <a:latin typeface="HK Grotesk" pitchFamily="2" charset="77"/>
              </a:rPr>
              <a:t>Quick access to US Hwy 301, S I-4 </a:t>
            </a:r>
          </a:p>
          <a:p>
            <a:pPr marL="171450" indent="-171450" algn="l">
              <a:spcBef>
                <a:spcPts val="300"/>
              </a:spcBef>
              <a:buClr>
                <a:srgbClr val="6855F6"/>
              </a:buClr>
              <a:buFont typeface="Arial" panose="020B0604020202020204" pitchFamily="34" charset="0"/>
              <a:buChar char="•"/>
            </a:pPr>
            <a:r>
              <a:rPr lang="en-US" sz="1000" b="0" i="0" dirty="0" err="1">
                <a:solidFill>
                  <a:srgbClr val="000000"/>
                </a:solidFill>
                <a:effectLst/>
                <a:latin typeface="HK Grotesk" pitchFamily="2" charset="77"/>
              </a:rPr>
              <a:t>Selmon</a:t>
            </a:r>
            <a:r>
              <a:rPr lang="en-US" sz="1000" b="0" i="0" dirty="0">
                <a:solidFill>
                  <a:srgbClr val="000000"/>
                </a:solidFill>
                <a:effectLst/>
                <a:latin typeface="HK Grotesk" pitchFamily="2" charset="77"/>
              </a:rPr>
              <a:t> Expressway</a:t>
            </a:r>
          </a:p>
        </p:txBody>
      </p:sp>
      <p:graphicFrame>
        <p:nvGraphicFramePr>
          <p:cNvPr id="17" name="Table 16">
            <a:extLst>
              <a:ext uri="{FF2B5EF4-FFF2-40B4-BE49-F238E27FC236}">
                <a16:creationId xmlns:a16="http://schemas.microsoft.com/office/drawing/2014/main" id="{2B65B8DF-7E5A-9A64-4C02-DC26C7D2B76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77894815"/>
              </p:ext>
            </p:extLst>
          </p:nvPr>
        </p:nvGraphicFramePr>
        <p:xfrm>
          <a:off x="4686304" y="3429000"/>
          <a:ext cx="789214" cy="73152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789214">
                  <a:extLst>
                    <a:ext uri="{9D8B030D-6E8A-4147-A177-3AD203B41FA5}">
                      <a16:colId xmlns:a16="http://schemas.microsoft.com/office/drawing/2014/main" val="1595918420"/>
                    </a:ext>
                  </a:extLst>
                </a:gridCol>
              </a:tblGrid>
              <a:tr h="217714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b="0" i="0" dirty="0">
                          <a:solidFill>
                            <a:srgbClr val="000000"/>
                          </a:solidFill>
                          <a:effectLst/>
                          <a:latin typeface="HK Grotesk" pitchFamily="2" charset="77"/>
                        </a:rPr>
                        <a:t>Features:</a:t>
                      </a:r>
                    </a:p>
                  </a:txBody>
                  <a:tcPr marL="0" anchor="ctr">
                    <a:lnB w="3175" cap="flat" cmpd="sng" algn="ctr">
                      <a:solidFill>
                        <a:srgbClr val="685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04947452"/>
                  </a:ext>
                </a:extLst>
              </a:tr>
              <a:tr h="217714">
                <a:tc>
                  <a:txBody>
                    <a:bodyPr/>
                    <a:lstStyle/>
                    <a:p>
                      <a:pPr marL="171450" marR="0" lvl="0" indent="-17145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6855F6"/>
                        </a:buClr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0" lang="en-US" sz="1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HK Grotesk" pitchFamily="2" charset="77"/>
                          <a:ea typeface="+mn-ea"/>
                          <a:cs typeface="+mn-cs"/>
                        </a:rPr>
                        <a:t>Well-lit</a:t>
                      </a:r>
                    </a:p>
                  </a:txBody>
                  <a:tcPr marL="0" anchor="ctr">
                    <a:lnT w="3175" cap="flat" cmpd="sng" algn="ctr">
                      <a:solidFill>
                        <a:srgbClr val="685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3735246899"/>
                  </a:ext>
                </a:extLst>
              </a:tr>
              <a:tr h="217714">
                <a:tc>
                  <a:txBody>
                    <a:bodyPr/>
                    <a:lstStyle/>
                    <a:p>
                      <a:pPr marL="171450" marR="0" lvl="0" indent="-17145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6855F6"/>
                        </a:buClr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0" lang="en-US" sz="1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HK Grotesk" pitchFamily="2" charset="77"/>
                          <a:ea typeface="+mn-ea"/>
                          <a:cs typeface="+mn-cs"/>
                        </a:rPr>
                        <a:t>Secure</a:t>
                      </a:r>
                    </a:p>
                  </a:txBody>
                  <a:tcPr marL="0" anchor="ctr"/>
                </a:tc>
                <a:extLst>
                  <a:ext uri="{0D108BD9-81ED-4DB2-BD59-A6C34878D82A}">
                    <a16:rowId xmlns:a16="http://schemas.microsoft.com/office/drawing/2014/main" val="1830950578"/>
                  </a:ext>
                </a:extLst>
              </a:tr>
            </a:tbl>
          </a:graphicData>
        </a:graphic>
      </p:graphicFrame>
      <p:sp>
        <p:nvSpPr>
          <p:cNvPr id="18" name="TextBox 17">
            <a:extLst>
              <a:ext uri="{FF2B5EF4-FFF2-40B4-BE49-F238E27FC236}">
                <a16:creationId xmlns:a16="http://schemas.microsoft.com/office/drawing/2014/main" id="{EBD4E537-0957-23A1-C28C-4543A06AA2EA}"/>
              </a:ext>
            </a:extLst>
          </p:cNvPr>
          <p:cNvSpPr txBox="1"/>
          <p:nvPr/>
        </p:nvSpPr>
        <p:spPr>
          <a:xfrm>
            <a:off x="7434943" y="6002023"/>
            <a:ext cx="1709057" cy="63094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spcBef>
                <a:spcPts val="300"/>
              </a:spcBef>
            </a:pPr>
            <a:r>
              <a:rPr lang="en-US" sz="1000" b="1">
                <a:solidFill>
                  <a:schemeClr val="bg1"/>
                </a:solidFill>
                <a:effectLst/>
                <a:latin typeface="HK Grotesk" pitchFamily="2" charset="77"/>
              </a:rPr>
              <a:t>  </a:t>
            </a:r>
            <a:r>
              <a:rPr lang="en-US" sz="1000" b="0" i="0">
                <a:solidFill>
                  <a:schemeClr val="bg1"/>
                </a:solidFill>
                <a:effectLst/>
                <a:latin typeface="HK Grotesk" pitchFamily="2" charset="77"/>
              </a:rPr>
              <a:t> 561-896-9909</a:t>
            </a:r>
            <a:endParaRPr lang="en-US" sz="1000" b="0" i="0" dirty="0">
              <a:solidFill>
                <a:schemeClr val="bg1"/>
              </a:solidFill>
              <a:effectLst/>
              <a:latin typeface="HK Grotesk" pitchFamily="2" charset="77"/>
            </a:endParaRPr>
          </a:p>
          <a:p>
            <a:pPr algn="l">
              <a:spcBef>
                <a:spcPts val="300"/>
              </a:spcBef>
            </a:pPr>
            <a:r>
              <a:rPr lang="en-US" sz="1000" b="1" dirty="0">
                <a:solidFill>
                  <a:schemeClr val="bg1"/>
                </a:solidFill>
                <a:latin typeface="HK Grotesk" pitchFamily="2" charset="77"/>
              </a:rPr>
              <a:t> </a:t>
            </a:r>
            <a:r>
              <a:rPr lang="en-US" sz="1000" dirty="0">
                <a:solidFill>
                  <a:schemeClr val="bg1"/>
                </a:solidFill>
                <a:latin typeface="HK Grotesk" pitchFamily="2" charset="77"/>
              </a:rPr>
              <a:t>  </a:t>
            </a:r>
            <a:r>
              <a:rPr lang="en-US" sz="1000" dirty="0" err="1">
                <a:solidFill>
                  <a:schemeClr val="bg1"/>
                </a:solidFill>
                <a:latin typeface="HK Grotesk" pitchFamily="2" charset="77"/>
              </a:rPr>
              <a:t>info@truckspace.co</a:t>
            </a:r>
            <a:endParaRPr lang="en-US" sz="1000" dirty="0">
              <a:solidFill>
                <a:schemeClr val="bg1"/>
              </a:solidFill>
              <a:latin typeface="HK Grotesk" pitchFamily="2" charset="77"/>
            </a:endParaRPr>
          </a:p>
          <a:p>
            <a:pPr algn="l">
              <a:spcBef>
                <a:spcPts val="300"/>
              </a:spcBef>
            </a:pPr>
            <a:r>
              <a:rPr lang="en-US" sz="1000" dirty="0">
                <a:solidFill>
                  <a:schemeClr val="bg1"/>
                </a:solidFill>
                <a:latin typeface="HK Grotesk" pitchFamily="2" charset="77"/>
              </a:rPr>
              <a:t>   </a:t>
            </a:r>
            <a:r>
              <a:rPr lang="en-US" sz="1000" dirty="0" err="1">
                <a:solidFill>
                  <a:schemeClr val="bg1"/>
                </a:solidFill>
                <a:latin typeface="HK Grotesk" pitchFamily="2" charset="77"/>
              </a:rPr>
              <a:t>www.truckspace.co</a:t>
            </a:r>
            <a:endParaRPr lang="en-US" sz="1000" dirty="0">
              <a:solidFill>
                <a:schemeClr val="bg1"/>
              </a:solidFill>
              <a:latin typeface="HK Grotesk" pitchFamily="2" charset="77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9FB13ABF-3B11-6235-3F4D-D286316F4B35}"/>
              </a:ext>
            </a:extLst>
          </p:cNvPr>
          <p:cNvSpPr txBox="1"/>
          <p:nvPr/>
        </p:nvSpPr>
        <p:spPr>
          <a:xfrm>
            <a:off x="4589754" y="5990789"/>
            <a:ext cx="2849336" cy="63094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spcBef>
                <a:spcPts val="300"/>
              </a:spcBef>
            </a:pPr>
            <a:r>
              <a:rPr lang="en-US" sz="1000" dirty="0">
                <a:solidFill>
                  <a:srgbClr val="6855F6"/>
                </a:solidFill>
                <a:effectLst/>
                <a:latin typeface="HK Grotesk Medium" pitchFamily="2" charset="77"/>
              </a:rPr>
              <a:t>Contact Us</a:t>
            </a:r>
          </a:p>
          <a:p>
            <a:pPr algn="l">
              <a:spcBef>
                <a:spcPts val="300"/>
              </a:spcBef>
            </a:pPr>
            <a:r>
              <a:rPr lang="en-US" sz="1000" dirty="0">
                <a:solidFill>
                  <a:schemeClr val="bg1"/>
                </a:solidFill>
                <a:effectLst/>
                <a:latin typeface="HK Grotesk" pitchFamily="2" charset="77"/>
              </a:rPr>
              <a:t>For further information or to schedule </a:t>
            </a:r>
          </a:p>
          <a:p>
            <a:pPr algn="l">
              <a:spcBef>
                <a:spcPts val="300"/>
              </a:spcBef>
            </a:pPr>
            <a:r>
              <a:rPr lang="en-US" sz="1000" dirty="0">
                <a:solidFill>
                  <a:schemeClr val="bg1"/>
                </a:solidFill>
                <a:effectLst/>
                <a:latin typeface="HK Grotesk" pitchFamily="2" charset="77"/>
              </a:rPr>
              <a:t>a visit, please email or visit our website.</a:t>
            </a:r>
          </a:p>
        </p:txBody>
      </p:sp>
      <p:graphicFrame>
        <p:nvGraphicFramePr>
          <p:cNvPr id="21" name="Table 20">
            <a:extLst>
              <a:ext uri="{FF2B5EF4-FFF2-40B4-BE49-F238E27FC236}">
                <a16:creationId xmlns:a16="http://schemas.microsoft.com/office/drawing/2014/main" id="{4164D245-7031-CF0C-A8CA-261FF7D61C2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21256177"/>
              </p:ext>
            </p:extLst>
          </p:nvPr>
        </p:nvGraphicFramePr>
        <p:xfrm>
          <a:off x="5802088" y="3433354"/>
          <a:ext cx="1273629" cy="12192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273629">
                  <a:extLst>
                    <a:ext uri="{9D8B030D-6E8A-4147-A177-3AD203B41FA5}">
                      <a16:colId xmlns:a16="http://schemas.microsoft.com/office/drawing/2014/main" val="2430963055"/>
                    </a:ext>
                  </a:extLst>
                </a:gridCol>
              </a:tblGrid>
              <a:tr h="217714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b="0" i="0" dirty="0">
                          <a:solidFill>
                            <a:srgbClr val="000000"/>
                          </a:solidFill>
                          <a:effectLst/>
                          <a:latin typeface="HK Grotesk" pitchFamily="2" charset="77"/>
                        </a:rPr>
                        <a:t>Suitable for:</a:t>
                      </a:r>
                    </a:p>
                  </a:txBody>
                  <a:tcPr marL="0" anchor="ctr"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685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04947452"/>
                  </a:ext>
                </a:extLst>
              </a:tr>
              <a:tr h="217714">
                <a:tc>
                  <a:txBody>
                    <a:bodyPr/>
                    <a:lstStyle/>
                    <a:p>
                      <a:pPr marL="171450" marR="0" lvl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6855F6"/>
                        </a:buClr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1000" b="0" i="0" dirty="0">
                          <a:solidFill>
                            <a:srgbClr val="000000"/>
                          </a:solidFill>
                          <a:effectLst/>
                          <a:latin typeface="HK Grotesk" pitchFamily="2" charset="77"/>
                        </a:rPr>
                        <a:t>Trucks</a:t>
                      </a:r>
                    </a:p>
                  </a:txBody>
                  <a:tcPr marL="0" anchor="ctr">
                    <a:lnT w="3175" cap="flat" cmpd="sng" algn="ctr">
                      <a:solidFill>
                        <a:srgbClr val="685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882174657"/>
                  </a:ext>
                </a:extLst>
              </a:tr>
              <a:tr h="217714">
                <a:tc>
                  <a:txBody>
                    <a:bodyPr/>
                    <a:lstStyle/>
                    <a:p>
                      <a:pPr marL="171450" marR="0" lvl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6855F6"/>
                        </a:buClr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1000" b="0" i="0" dirty="0">
                          <a:solidFill>
                            <a:srgbClr val="000000"/>
                          </a:solidFill>
                          <a:effectLst/>
                          <a:latin typeface="HK Grotesk" pitchFamily="2" charset="77"/>
                        </a:rPr>
                        <a:t>Trailers</a:t>
                      </a:r>
                    </a:p>
                  </a:txBody>
                  <a:tcPr marL="0" anchor="ctr"/>
                </a:tc>
                <a:extLst>
                  <a:ext uri="{0D108BD9-81ED-4DB2-BD59-A6C34878D82A}">
                    <a16:rowId xmlns:a16="http://schemas.microsoft.com/office/drawing/2014/main" val="4138307251"/>
                  </a:ext>
                </a:extLst>
              </a:tr>
              <a:tr h="217714">
                <a:tc>
                  <a:txBody>
                    <a:bodyPr/>
                    <a:lstStyle/>
                    <a:p>
                      <a:pPr marL="171450" marR="0" lvl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6855F6"/>
                        </a:buClr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1000" b="0" i="0" dirty="0">
                          <a:solidFill>
                            <a:srgbClr val="000000"/>
                          </a:solidFill>
                          <a:effectLst/>
                          <a:latin typeface="HK Grotesk" pitchFamily="2" charset="77"/>
                        </a:rPr>
                        <a:t>Tractor Trailers</a:t>
                      </a:r>
                    </a:p>
                  </a:txBody>
                  <a:tcPr marL="0" anchor="ctr"/>
                </a:tc>
                <a:extLst>
                  <a:ext uri="{0D108BD9-81ED-4DB2-BD59-A6C34878D82A}">
                    <a16:rowId xmlns:a16="http://schemas.microsoft.com/office/drawing/2014/main" val="3735246899"/>
                  </a:ext>
                </a:extLst>
              </a:tr>
              <a:tr h="217714">
                <a:tc>
                  <a:txBody>
                    <a:bodyPr/>
                    <a:lstStyle/>
                    <a:p>
                      <a:pPr marL="171450" marR="0" lvl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6855F6"/>
                        </a:buClr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1000" b="0" i="0" dirty="0">
                          <a:solidFill>
                            <a:srgbClr val="000000"/>
                          </a:solidFill>
                          <a:effectLst/>
                          <a:latin typeface="HK Grotesk" pitchFamily="2" charset="77"/>
                        </a:rPr>
                        <a:t>Containers</a:t>
                      </a:r>
                    </a:p>
                  </a:txBody>
                  <a:tcPr marL="0" anchor="ctr"/>
                </a:tc>
                <a:extLst>
                  <a:ext uri="{0D108BD9-81ED-4DB2-BD59-A6C34878D82A}">
                    <a16:rowId xmlns:a16="http://schemas.microsoft.com/office/drawing/2014/main" val="1830950578"/>
                  </a:ext>
                </a:extLst>
              </a:tr>
            </a:tbl>
          </a:graphicData>
        </a:graphic>
      </p:graphicFrame>
      <p:pic>
        <p:nvPicPr>
          <p:cNvPr id="24" name="Picture 23">
            <a:extLst>
              <a:ext uri="{FF2B5EF4-FFF2-40B4-BE49-F238E27FC236}">
                <a16:creationId xmlns:a16="http://schemas.microsoft.com/office/drawing/2014/main" id="{70AD4E88-FE9B-2BCE-BCA0-F74DE9611B1E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2900" y="174422"/>
            <a:ext cx="2549788" cy="769192"/>
          </a:xfrm>
          <a:prstGeom prst="rect">
            <a:avLst/>
          </a:prstGeom>
        </p:spPr>
      </p:pic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60902B15-4850-D583-21AB-62DDB7B0EDDA}"/>
              </a:ext>
            </a:extLst>
          </p:cNvPr>
          <p:cNvCxnSpPr>
            <a:cxnSpLocks/>
          </p:cNvCxnSpPr>
          <p:nvPr/>
        </p:nvCxnSpPr>
        <p:spPr>
          <a:xfrm>
            <a:off x="4680860" y="2209801"/>
            <a:ext cx="4120240" cy="0"/>
          </a:xfrm>
          <a:prstGeom prst="line">
            <a:avLst/>
          </a:prstGeom>
          <a:ln w="9525">
            <a:solidFill>
              <a:srgbClr val="D9D6E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id="{B54837F8-0C0A-4C53-26CA-355727BA9C8E}"/>
              </a:ext>
            </a:extLst>
          </p:cNvPr>
          <p:cNvCxnSpPr>
            <a:cxnSpLocks/>
          </p:cNvCxnSpPr>
          <p:nvPr/>
        </p:nvCxnSpPr>
        <p:spPr>
          <a:xfrm>
            <a:off x="4680860" y="3111060"/>
            <a:ext cx="4120240" cy="0"/>
          </a:xfrm>
          <a:prstGeom prst="line">
            <a:avLst/>
          </a:prstGeom>
          <a:ln w="9525">
            <a:solidFill>
              <a:srgbClr val="D9D6E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id="{999E8AD5-92BB-544D-F57C-A9A92B78D28D}"/>
              </a:ext>
            </a:extLst>
          </p:cNvPr>
          <p:cNvCxnSpPr>
            <a:cxnSpLocks/>
          </p:cNvCxnSpPr>
          <p:nvPr/>
        </p:nvCxnSpPr>
        <p:spPr>
          <a:xfrm>
            <a:off x="4680860" y="4800600"/>
            <a:ext cx="4120240" cy="0"/>
          </a:xfrm>
          <a:prstGeom prst="line">
            <a:avLst/>
          </a:prstGeom>
          <a:ln w="9525">
            <a:solidFill>
              <a:srgbClr val="D9D6E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TextBox 37">
            <a:extLst>
              <a:ext uri="{FF2B5EF4-FFF2-40B4-BE49-F238E27FC236}">
                <a16:creationId xmlns:a16="http://schemas.microsoft.com/office/drawing/2014/main" id="{20EF74A6-D50E-0E83-B132-1662F5FF10C0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258346" y="6144647"/>
            <a:ext cx="3719243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600" dirty="0">
                <a:solidFill>
                  <a:schemeClr val="bg1"/>
                </a:solidFill>
                <a:effectLst/>
                <a:latin typeface="HK Grotesk Medium" pitchFamily="2" charset="77"/>
              </a:rPr>
              <a:t>Truck Parking Management Solutions</a:t>
            </a:r>
          </a:p>
        </p:txBody>
      </p:sp>
      <p:cxnSp>
        <p:nvCxnSpPr>
          <p:cNvPr id="40" name="Straight Connector 39">
            <a:extLst>
              <a:ext uri="{FF2B5EF4-FFF2-40B4-BE49-F238E27FC236}">
                <a16:creationId xmlns:a16="http://schemas.microsoft.com/office/drawing/2014/main" id="{42FD28EE-6103-CF22-CAE8-BD11838FA676}"/>
              </a:ext>
            </a:extLst>
          </p:cNvPr>
          <p:cNvCxnSpPr>
            <a:cxnSpLocks noGrp="1" noRot="1" noMove="1" noResize="1" noEditPoints="1" noAdjustHandles="1" noChangeArrowheads="1" noChangeShapeType="1"/>
          </p:cNvCxnSpPr>
          <p:nvPr/>
        </p:nvCxnSpPr>
        <p:spPr>
          <a:xfrm>
            <a:off x="-111510" y="1094679"/>
            <a:ext cx="9489688" cy="0"/>
          </a:xfrm>
          <a:prstGeom prst="line">
            <a:avLst/>
          </a:prstGeom>
          <a:ln w="25400">
            <a:solidFill>
              <a:srgbClr val="6855F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>
            <a:extLst>
              <a:ext uri="{FF2B5EF4-FFF2-40B4-BE49-F238E27FC236}">
                <a16:creationId xmlns:a16="http://schemas.microsoft.com/office/drawing/2014/main" id="{399FA913-C12F-1234-B550-6CFB869CCD35}"/>
              </a:ext>
            </a:extLst>
          </p:cNvPr>
          <p:cNvCxnSpPr>
            <a:cxnSpLocks noGrp="1" noRot="1" noMove="1" noResize="1" noEditPoints="1" noAdjustHandles="1" noChangeArrowheads="1" noChangeShapeType="1"/>
          </p:cNvCxnSpPr>
          <p:nvPr/>
        </p:nvCxnSpPr>
        <p:spPr>
          <a:xfrm>
            <a:off x="-111510" y="5791200"/>
            <a:ext cx="9489688" cy="0"/>
          </a:xfrm>
          <a:prstGeom prst="line">
            <a:avLst/>
          </a:prstGeom>
          <a:ln w="25400">
            <a:solidFill>
              <a:srgbClr val="6855F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5" name="Graphic 44" descr="Receiver with solid fill">
            <a:extLst>
              <a:ext uri="{FF2B5EF4-FFF2-40B4-BE49-F238E27FC236}">
                <a16:creationId xmlns:a16="http://schemas.microsoft.com/office/drawing/2014/main" id="{94FF9B26-6D28-0EDE-BA86-DF1C7B8DA0A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7413566" y="6055200"/>
            <a:ext cx="160650" cy="160650"/>
          </a:xfrm>
          <a:prstGeom prst="rect">
            <a:avLst/>
          </a:prstGeom>
        </p:spPr>
      </p:pic>
      <p:pic>
        <p:nvPicPr>
          <p:cNvPr id="47" name="Graphic 46" descr="Envelope with solid fill">
            <a:extLst>
              <a:ext uri="{FF2B5EF4-FFF2-40B4-BE49-F238E27FC236}">
                <a16:creationId xmlns:a16="http://schemas.microsoft.com/office/drawing/2014/main" id="{C62F9AEA-FFC7-18B8-9AB5-100991ABABD8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7403486" y="6227064"/>
            <a:ext cx="180792" cy="180792"/>
          </a:xfrm>
          <a:prstGeom prst="rect">
            <a:avLst/>
          </a:prstGeom>
        </p:spPr>
      </p:pic>
      <p:pic>
        <p:nvPicPr>
          <p:cNvPr id="49" name="Graphic 48" descr="Laptop with solid fill">
            <a:extLst>
              <a:ext uri="{FF2B5EF4-FFF2-40B4-BE49-F238E27FC236}">
                <a16:creationId xmlns:a16="http://schemas.microsoft.com/office/drawing/2014/main" id="{09022515-85E0-52D7-4856-6DEEDCD1203C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7405598" y="6420841"/>
            <a:ext cx="188844" cy="1888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890776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9308</TotalTime>
  <Words>130</Words>
  <Application>Microsoft Macintosh PowerPoint</Application>
  <PresentationFormat>Letter Paper (8.5x11 in)</PresentationFormat>
  <Paragraphs>30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10" baseType="lpstr">
      <vt:lpstr>Apercu</vt:lpstr>
      <vt:lpstr>Apercu Light</vt:lpstr>
      <vt:lpstr>Arial</vt:lpstr>
      <vt:lpstr>Calibri</vt:lpstr>
      <vt:lpstr>Calibri Light</vt:lpstr>
      <vt:lpstr>HK Grotesk</vt:lpstr>
      <vt:lpstr>HK Grotesk Medium</vt:lpstr>
      <vt:lpstr>HK Grotesk SemiBold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Sasha Tcherevkoff</dc:creator>
  <cp:lastModifiedBy>Brian Taylor</cp:lastModifiedBy>
  <cp:revision>133</cp:revision>
  <dcterms:created xsi:type="dcterms:W3CDTF">2022-10-22T21:10:10Z</dcterms:created>
  <dcterms:modified xsi:type="dcterms:W3CDTF">2024-10-02T16:16:29Z</dcterms:modified>
</cp:coreProperties>
</file>